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6" r:id="rId6"/>
    <p:sldId id="297" r:id="rId7"/>
    <p:sldId id="300" r:id="rId8"/>
    <p:sldId id="298" r:id="rId9"/>
    <p:sldId id="299" r:id="rId10"/>
    <p:sldId id="259" r:id="rId11"/>
    <p:sldId id="293" r:id="rId12"/>
    <p:sldId id="294" r:id="rId13"/>
    <p:sldId id="268" r:id="rId14"/>
    <p:sldId id="281" r:id="rId15"/>
    <p:sldId id="282" r:id="rId16"/>
    <p:sldId id="262" r:id="rId17"/>
    <p:sldId id="272" r:id="rId18"/>
    <p:sldId id="269" r:id="rId19"/>
    <p:sldId id="273" r:id="rId20"/>
    <p:sldId id="263" r:id="rId21"/>
    <p:sldId id="274" r:id="rId22"/>
    <p:sldId id="283" r:id="rId23"/>
    <p:sldId id="284" r:id="rId24"/>
    <p:sldId id="264" r:id="rId25"/>
    <p:sldId id="275" r:id="rId26"/>
    <p:sldId id="270" r:id="rId27"/>
    <p:sldId id="276" r:id="rId28"/>
    <p:sldId id="265" r:id="rId29"/>
    <p:sldId id="277" r:id="rId30"/>
    <p:sldId id="285" r:id="rId31"/>
    <p:sldId id="286" r:id="rId32"/>
    <p:sldId id="266" r:id="rId33"/>
    <p:sldId id="278" r:id="rId34"/>
    <p:sldId id="271" r:id="rId35"/>
    <p:sldId id="279" r:id="rId36"/>
    <p:sldId id="267" r:id="rId37"/>
    <p:sldId id="280" r:id="rId38"/>
    <p:sldId id="295" r:id="rId39"/>
    <p:sldId id="301" r:id="rId40"/>
  </p:sldIdLst>
  <p:sldSz cx="9144000" cy="6858000" type="screen4x3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FF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7ED2-FAEA-4169-80E9-44F097CD64EB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706E-208C-4E02-8774-FC5A1B420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BF35-14B5-4507-B2A7-AECAC9DDF3CE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207A-A504-470A-AA47-C760D451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4F31-AC67-4D60-A7F2-BC8B7DD4882A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D37-683F-480C-A215-02CB2621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77FC-EC69-469C-BA9A-A2B24350CC86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74F7-DCC6-4FA8-8647-9EB2F689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24E2-7DDA-4267-914B-048B196E0BA9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36D9-7F23-469D-BC66-DD19C386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F360-BB1D-4880-A0F0-5A274A30EF9D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BF2D-A0F7-4390-ACBF-206B9385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443F-1B50-46A0-928B-F74416946DE1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5956-7F2A-4F69-9BA8-F3644F8BC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99BB-6B0B-4C14-8338-5228DB5538FA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ADA9-1EE3-438D-9A33-F6F17783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66FB-D207-4A8E-BE6A-3EA098949122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805D-0FB3-4FF7-A40F-F16CD4EC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56F8-61B0-47B9-AB9B-2829DB301D0C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B21E-6350-473D-A7C9-18AF939B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7520-CBFD-46FD-B250-988A6ECA0904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F817-4F8E-4F0F-AA02-625F501C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42DB-6375-4B0E-9034-52FC473EC03E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9187-6D6D-4C63-9BDD-DF9F71FE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CC8046-58D0-478E-AB14-67C2CBD60FBF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8B204-CF11-4024-BB5E-3F0F57B7A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612900"/>
            <a:ext cx="8901113" cy="14700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</a:rPr>
              <a:t>comparison of anthropogenic emissions among AeroCom-II inventories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2850" y="4221163"/>
            <a:ext cx="7346950" cy="209391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Xiaohua Pan, Mian Chin, Thomas Diehl and Angelika Heil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plot_comp_IPCC_MACCity_AeroComHC_regional_total_SO2.png"/>
          <p:cNvPicPr>
            <a:picLocks noChangeAspect="1"/>
          </p:cNvPicPr>
          <p:nvPr/>
        </p:nvPicPr>
        <p:blipFill>
          <a:blip r:embed="rId2"/>
          <a:srcRect t="13486" r="7124" b="14827"/>
          <a:stretch>
            <a:fillRect/>
          </a:stretch>
        </p:blipFill>
        <p:spPr bwMode="auto">
          <a:xfrm>
            <a:off x="3370263" y="1085850"/>
            <a:ext cx="5773737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anthropogenic emission - SO</a:t>
            </a:r>
            <a:r>
              <a:rPr lang="en-US" b="1" baseline="-25000" smtClean="0"/>
              <a:t>2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763" y="1085850"/>
            <a:ext cx="336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ACCMIP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	IPCC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: ACCMIP-hist. / rcp 8.5</a:t>
            </a:r>
          </a:p>
          <a:p>
            <a:endParaRPr lang="en-US" sz="10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AeroCom-II  ACCMIP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	MACCity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: ACCMIP MACCity</a:t>
            </a:r>
          </a:p>
          <a:p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AeroCom-II HCA0 v1/v2</a:t>
            </a:r>
          </a:p>
          <a:p>
            <a:r>
              <a:rPr lang="en-US" b="1">
                <a:latin typeface="Calibri" pitchFamily="34" charset="0"/>
              </a:rPr>
              <a:t>	AeroComHC</a:t>
            </a:r>
            <a:r>
              <a:rPr lang="en-US">
                <a:latin typeface="Calibri" pitchFamily="34" charset="0"/>
              </a:rPr>
              <a:t>: AeroCom-HC</a:t>
            </a:r>
          </a:p>
        </p:txBody>
      </p:sp>
      <p:pic>
        <p:nvPicPr>
          <p:cNvPr id="23556" name="Picture 3" descr="Emi_region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4068763"/>
            <a:ext cx="29845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44500" y="6135688"/>
            <a:ext cx="15414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regional choices</a:t>
            </a:r>
          </a:p>
          <a:p>
            <a:r>
              <a:rPr lang="en-US" sz="1600" b="1">
                <a:latin typeface="Calibri" pitchFamily="34" charset="0"/>
              </a:rPr>
              <a:t>by   </a:t>
            </a:r>
            <a:r>
              <a:rPr lang="en-US" b="1">
                <a:latin typeface="Calibri" pitchFamily="34" charset="0"/>
              </a:rPr>
              <a:t>Mian Chin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4321175" y="1268413"/>
            <a:ext cx="10858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chemeClr val="hlink"/>
                </a:solidFill>
              </a:rPr>
              <a:t>ACCMIP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733800" y="2870200"/>
            <a:ext cx="2454275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FF0000"/>
                </a:solidFill>
              </a:rPr>
              <a:t>AeroCom-II  ACCMIP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0" y="-5715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anthropogenic emission - BC</a:t>
            </a:r>
            <a:endParaRPr lang="en-US" b="1" baseline="-25000" smtClean="0"/>
          </a:p>
        </p:txBody>
      </p:sp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4763" y="1085850"/>
            <a:ext cx="336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ACCMIP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	IPCC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: ACCMIP-hist. / rcp 8.5</a:t>
            </a:r>
          </a:p>
          <a:p>
            <a:endParaRPr lang="en-US" sz="10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AeroCom-II  ACCMIP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	MACCity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: ACCMIP MACCity</a:t>
            </a:r>
          </a:p>
          <a:p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AeroCom-II HCA0 v1/v2</a:t>
            </a:r>
          </a:p>
          <a:p>
            <a:r>
              <a:rPr lang="en-US" b="1">
                <a:latin typeface="Calibri" pitchFamily="34" charset="0"/>
              </a:rPr>
              <a:t>	AeroComHC</a:t>
            </a:r>
            <a:r>
              <a:rPr lang="en-US">
                <a:latin typeface="Calibri" pitchFamily="34" charset="0"/>
              </a:rPr>
              <a:t>: AeroCom-HC</a:t>
            </a:r>
          </a:p>
        </p:txBody>
      </p:sp>
      <p:pic>
        <p:nvPicPr>
          <p:cNvPr id="24579" name="Picture 3" descr="Emi_reg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4068763"/>
            <a:ext cx="29845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444500" y="6135688"/>
            <a:ext cx="15414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regional choices</a:t>
            </a:r>
          </a:p>
          <a:p>
            <a:r>
              <a:rPr lang="en-US" sz="1600" b="1">
                <a:latin typeface="Calibri" pitchFamily="34" charset="0"/>
              </a:rPr>
              <a:t>by   </a:t>
            </a:r>
            <a:r>
              <a:rPr lang="en-US" b="1">
                <a:latin typeface="Calibri" pitchFamily="34" charset="0"/>
              </a:rPr>
              <a:t>Mian Chin</a:t>
            </a:r>
          </a:p>
        </p:txBody>
      </p:sp>
      <p:pic>
        <p:nvPicPr>
          <p:cNvPr id="24581" name="Picture 3" descr="plot_comp_IPCC_MACCity_AeroComHC_regional_total_BC.png"/>
          <p:cNvPicPr>
            <a:picLocks noChangeAspect="1"/>
          </p:cNvPicPr>
          <p:nvPr/>
        </p:nvPicPr>
        <p:blipFill>
          <a:blip r:embed="rId3"/>
          <a:srcRect l="7124" t="13486" r="11772" b="16858"/>
          <a:stretch>
            <a:fillRect/>
          </a:stretch>
        </p:blipFill>
        <p:spPr bwMode="auto">
          <a:xfrm>
            <a:off x="3811588" y="1074738"/>
            <a:ext cx="50419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3733800" y="2870200"/>
            <a:ext cx="2454275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AeroCom-II  ACCMIP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321175" y="1268413"/>
            <a:ext cx="10858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chemeClr val="hlink"/>
                </a:solidFill>
              </a:rPr>
              <a:t>ACCMIP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0" y="-5715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anthropogenic emission - OC</a:t>
            </a:r>
            <a:endParaRPr lang="en-US" b="1" baseline="-25000" smtClean="0"/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4763" y="1085850"/>
            <a:ext cx="336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ACCMIP</a:t>
            </a:r>
          </a:p>
          <a:p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	IPCC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: ACCMIP-hist. / rcp 8.5</a:t>
            </a:r>
          </a:p>
          <a:p>
            <a:endParaRPr lang="en-US" sz="10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AeroCom-II  ACCMIP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	MACCity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: ACCMIP MACCity</a:t>
            </a:r>
          </a:p>
          <a:p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AeroCom-II HCA0 v1/v2</a:t>
            </a:r>
          </a:p>
          <a:p>
            <a:r>
              <a:rPr lang="en-US" b="1">
                <a:latin typeface="Calibri" pitchFamily="34" charset="0"/>
              </a:rPr>
              <a:t>	AeroComHC</a:t>
            </a:r>
            <a:r>
              <a:rPr lang="en-US">
                <a:latin typeface="Calibri" pitchFamily="34" charset="0"/>
              </a:rPr>
              <a:t>: AeroCom-HC</a:t>
            </a:r>
          </a:p>
        </p:txBody>
      </p:sp>
      <p:pic>
        <p:nvPicPr>
          <p:cNvPr id="25603" name="Picture 3" descr="Emi_region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4068763"/>
            <a:ext cx="29845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444500" y="6135688"/>
            <a:ext cx="15414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regional choices</a:t>
            </a:r>
          </a:p>
          <a:p>
            <a:r>
              <a:rPr lang="en-US" sz="1600" b="1">
                <a:latin typeface="Calibri" pitchFamily="34" charset="0"/>
              </a:rPr>
              <a:t>by   </a:t>
            </a:r>
            <a:r>
              <a:rPr lang="en-US" b="1">
                <a:latin typeface="Calibri" pitchFamily="34" charset="0"/>
              </a:rPr>
              <a:t>Mian Chin</a:t>
            </a:r>
          </a:p>
        </p:txBody>
      </p:sp>
      <p:pic>
        <p:nvPicPr>
          <p:cNvPr id="25605" name="Picture 3" descr="plot_comp_IPCC_MACCity_AeroComHC_regional_total_OC.png"/>
          <p:cNvPicPr>
            <a:picLocks noChangeAspect="1"/>
          </p:cNvPicPr>
          <p:nvPr/>
        </p:nvPicPr>
        <p:blipFill>
          <a:blip r:embed="rId3"/>
          <a:srcRect l="4994" t="15041" r="12653" b="17137"/>
          <a:stretch>
            <a:fillRect/>
          </a:stretch>
        </p:blipFill>
        <p:spPr bwMode="auto">
          <a:xfrm>
            <a:off x="3687763" y="1268413"/>
            <a:ext cx="4938712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3733800" y="2870200"/>
            <a:ext cx="2454275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AeroCom-II  ACCMIP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321175" y="1268413"/>
            <a:ext cx="10858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chemeClr val="hlink"/>
                </a:solidFill>
              </a:rPr>
              <a:t>ACCMIP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anthrop.  SO</a:t>
            </a:r>
            <a:r>
              <a:rPr lang="en-US" b="1" baseline="-25000" smtClean="0"/>
              <a:t>2</a:t>
            </a:r>
            <a:r>
              <a:rPr lang="en-US" b="1" smtClean="0"/>
              <a:t>, BC and OC  … </a:t>
            </a:r>
            <a:r>
              <a:rPr lang="en-US" sz="2800" b="1" smtClean="0"/>
              <a:t>by sector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AeroCom-II </a:t>
            </a:r>
            <a:r>
              <a:rPr lang="en-US" sz="2800" b="1" i="1" smtClean="0">
                <a:solidFill>
                  <a:srgbClr val="FF0000"/>
                </a:solidFill>
              </a:rPr>
              <a:t>ACCMIP</a:t>
            </a:r>
            <a:r>
              <a:rPr lang="en-US" sz="3600" smtClean="0"/>
              <a:t>     vs      </a:t>
            </a:r>
            <a:r>
              <a:rPr lang="en-US" sz="3600" b="1" smtClean="0">
                <a:solidFill>
                  <a:schemeClr val="hlink"/>
                </a:solidFill>
              </a:rPr>
              <a:t>ACCMIP</a:t>
            </a:r>
          </a:p>
          <a:p>
            <a:pPr eaLnBrk="1" hangingPunct="1">
              <a:buFont typeface="Arial" charset="0"/>
              <a:buNone/>
            </a:pPr>
            <a:endParaRPr lang="en-US" sz="8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mtClean="0"/>
              <a:t>species</a:t>
            </a:r>
          </a:p>
          <a:p>
            <a:pPr lvl="1" eaLnBrk="1" hangingPunct="1"/>
            <a:r>
              <a:rPr lang="en-US" b="1" smtClean="0"/>
              <a:t>SO2, BC and OC</a:t>
            </a:r>
          </a:p>
          <a:p>
            <a:pPr eaLnBrk="1" hangingPunct="1"/>
            <a:r>
              <a:rPr lang="en-US" smtClean="0"/>
              <a:t>years</a:t>
            </a:r>
          </a:p>
          <a:p>
            <a:pPr lvl="1" eaLnBrk="1" hangingPunct="1"/>
            <a:r>
              <a:rPr lang="en-US" b="1" smtClean="0"/>
              <a:t>1980, 1990, 2000 and 2010</a:t>
            </a:r>
          </a:p>
          <a:p>
            <a:pPr eaLnBrk="1" hangingPunct="1"/>
            <a:r>
              <a:rPr lang="en-US" smtClean="0"/>
              <a:t>sectors</a:t>
            </a:r>
          </a:p>
          <a:p>
            <a:pPr lvl="1" eaLnBrk="1" hangingPunct="1"/>
            <a:r>
              <a:rPr lang="en-US" b="1" smtClean="0"/>
              <a:t>ene, ind, tra, dom, slv, agr, awb, wst</a:t>
            </a:r>
          </a:p>
          <a:p>
            <a:pPr lvl="1" eaLnBrk="1" hangingPunct="1"/>
            <a:r>
              <a:rPr lang="en-US" b="1" smtClean="0"/>
              <a:t>shp </a:t>
            </a:r>
            <a:r>
              <a:rPr lang="en-US" smtClean="0"/>
              <a:t>(ship)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0" name="Picture 3" descr="MACCity_SO2_198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4" name="Picture 3" descr="IPCC_historic_SO2_198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0607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3" descr="MACCity_SO2_199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262688" y="4508500"/>
            <a:ext cx="1568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In MACCity:</a:t>
            </a:r>
          </a:p>
          <a:p>
            <a:r>
              <a:rPr lang="en-US" sz="1400">
                <a:latin typeface="Calibri" pitchFamily="34" charset="0"/>
              </a:rPr>
              <a:t>slv=agr=0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2" name="Picture 3" descr="IPCC_historic_SO2_199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0607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6" name="Picture 3" descr="MACCity_SO2_200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0" name="Picture 3" descr="IPCC_historic_SO2_200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0607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AeroCom emissions</a:t>
            </a:r>
          </a:p>
        </p:txBody>
      </p:sp>
      <p:graphicFrame>
        <p:nvGraphicFramePr>
          <p:cNvPr id="15415" name="Group 55"/>
          <p:cNvGraphicFramePr>
            <a:graphicFrameLocks noGrp="1"/>
          </p:cNvGraphicFramePr>
          <p:nvPr>
            <p:ph idx="1"/>
          </p:nvPr>
        </p:nvGraphicFramePr>
        <p:xfrm>
          <a:off x="234950" y="1373188"/>
          <a:ext cx="8726488" cy="5489575"/>
        </p:xfrm>
        <a:graphic>
          <a:graphicData uri="http://schemas.openxmlformats.org/drawingml/2006/table">
            <a:tbl>
              <a:tblPr/>
              <a:tblGrid>
                <a:gridCol w="1509713"/>
                <a:gridCol w="1852612"/>
                <a:gridCol w="1925638"/>
                <a:gridCol w="1698625"/>
                <a:gridCol w="1739900"/>
              </a:tblGrid>
              <a:tr h="64135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Batang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AeroCom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Batang"/>
                          <a:cs typeface="Arial" charset="0"/>
                        </a:rPr>
                        <a:t>–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 II ACCMIP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ACCMIP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AeroCom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Batang"/>
                          <a:cs typeface="Arial" charset="0"/>
                        </a:rPr>
                        <a:t>–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II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HCA0 v1/v2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AeroCom - I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contact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 Heil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a.heil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@fz-juelich.de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JF Lamarque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lamar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@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ncar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ucar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.edu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T Diehl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thomas.diehl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@nasa.gov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F Dentener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frank.dentener@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Batang"/>
                        </a:rPr>
                        <a:t>jrc.ec.europa.eu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temporal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resolution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1850,1980-2010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yearly monthly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1850-2100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decadal monthly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1980-2006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yearly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1750, 2000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yearly monthly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resolution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0.5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x0.5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0.5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x0.5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unit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kg/m2/s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kg/m2/s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kg/grid/yr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kg/grid/yr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species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BC, OC, SO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CO, CH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NH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NO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BC, OC, SO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CO, CH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NH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NO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VOC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BC, OC, SO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updated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SO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BC, OC, SO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, DU, SS, SOA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sectors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8 anthr, ship, air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 bb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(GFED-2 and RETRO)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8 anthr, ship, air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 bb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(GFED-2)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8 anthrop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 bb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(GFED-2)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8 anthrop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2 bb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/>
                          <a:cs typeface="Arial" charset="0"/>
                        </a:rPr>
                        <a:t>(GFED-1)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4" name="Picture 3" descr="MACCity_SO2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8" name="Picture 3" descr="IPCC_RCP85_SO2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0607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SO2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2" name="Picture 3" descr="MACCity_BC_198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6" name="Picture 3" descr="IPCC_historic_BC_198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286385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0" name="Picture 3" descr="MACCity_BC_199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4" name="Picture 3" descr="IPCC_historic_BC_199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938713" y="4602163"/>
            <a:ext cx="286385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3" descr="MACCity_BC_200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2" name="Picture 3" descr="IPCC_historic_BC_200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6385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6" name="Picture 3" descr="MACCity_BC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0" name="Picture 3" descr="IPCC_RCP85_BC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6385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BC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261938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must know  … </a:t>
            </a:r>
            <a:r>
              <a:rPr lang="en-US" sz="3200" b="1" smtClean="0"/>
              <a:t>about AeroCom-II ACCMIP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annual AeroCom-II ACCMIP emission (i.e. 1850, 1980 to 2000) were calculated from linear time interpolation of AEROCOM-II IPCC-AR5 decadal data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inter-annual monthly biomass until 2008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use of rcp8.5 scenario for 2000-2100 period</a:t>
            </a: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00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addressed are:  anthropogenic and biomass burning emissions of seven selected species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 </a:t>
            </a:r>
            <a:r>
              <a:rPr lang="en-GB" b="1" smtClean="0"/>
              <a:t>BC, OC, CO, CH4, NH3, SO2, NOx</a:t>
            </a:r>
          </a:p>
          <a:p>
            <a:pPr lvl="1" eaLnBrk="1" hangingPunct="1">
              <a:lnSpc>
                <a:spcPct val="80000"/>
              </a:lnSpc>
            </a:pPr>
            <a:endParaRPr lang="en-GB" sz="800" b="1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aircraft emissions are stored in separate (annual) files … because of their 3D nature</a:t>
            </a:r>
            <a:r>
              <a:rPr lang="en-US" smtClean="0"/>
              <a:t> </a:t>
            </a:r>
            <a:endParaRPr lang="en-GB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4" name="Picture 3" descr="MACCity_OC_198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8" name="Picture 3" descr="IPCC_historic_OC_198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829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2" name="Picture 3" descr="MACCity_OC_199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6" name="Picture 3" descr="IPCC_historic_OC_199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829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0" name="Picture 3" descr="MACCity_OC_200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4" name="Picture 4" descr="IPCC_historic_OC_2000_all_sectors_0.5x0.5_GLB_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829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8" name="Picture 3" descr="MACCity_OC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3730625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AeroCom-II  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2" name="Picture 3" descr="IPCC_RCP85_OC_2010_all_sectors_0.5x0.5_GL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938713" y="4602163"/>
            <a:ext cx="2882900" cy="15541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ACCMIP</a:t>
            </a:r>
          </a:p>
          <a:p>
            <a:endParaRPr lang="en-US" sz="1000" b="1">
              <a:solidFill>
                <a:schemeClr val="hlink"/>
              </a:solidFill>
            </a:endParaRPr>
          </a:p>
          <a:p>
            <a:r>
              <a:rPr lang="en-US" sz="2800" b="1"/>
              <a:t>OC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i="1">
                <a:solidFill>
                  <a:schemeClr val="tx2"/>
                </a:solidFill>
              </a:rPr>
              <a:t>… by sector</a:t>
            </a:r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 b="1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conclusions (1)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smtClean="0"/>
              <a:t>AeroCom-II </a:t>
            </a:r>
            <a:r>
              <a:rPr lang="en-US" sz="2800" b="1" i="1" smtClean="0"/>
              <a:t>ACCMIP</a:t>
            </a:r>
            <a:r>
              <a:rPr lang="en-US" b="1" smtClean="0"/>
              <a:t>       vs.       ACCMIP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annual means are identical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except for ship-emissions</a:t>
            </a:r>
            <a:r>
              <a:rPr lang="en-US" smtClean="0"/>
              <a:t> (2-6% smaller for only 1980 and 1990 in AeroCom (-II </a:t>
            </a:r>
            <a:r>
              <a:rPr lang="en-US" sz="2400" i="1" smtClean="0"/>
              <a:t>ACCMIP</a:t>
            </a:r>
            <a:r>
              <a:rPr lang="en-US" smtClean="0"/>
              <a:t>) due to the linear time interpolation procedure taking into account the </a:t>
            </a:r>
            <a:r>
              <a:rPr lang="en-US" b="1" smtClean="0"/>
              <a:t>*true*</a:t>
            </a:r>
            <a:r>
              <a:rPr lang="en-US" smtClean="0"/>
              <a:t> original timestamps)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except for biomass burning emissions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AeroCom biomass burning has strong inter-annual variations </a:t>
            </a:r>
            <a:r>
              <a:rPr lang="en-US" smtClean="0"/>
              <a:t>(1980 to 2006) </a:t>
            </a:r>
            <a:r>
              <a:rPr lang="en-US" b="1" smtClean="0"/>
              <a:t>- ACCMIP not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AeroCom is CF compliant - ACCMIP not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conclusions   (2)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58200" cy="4846638"/>
          </a:xfrm>
        </p:spPr>
        <p:txBody>
          <a:bodyPr/>
          <a:lstStyle/>
          <a:p>
            <a:pPr eaLnBrk="1" hangingPunct="1"/>
            <a:endParaRPr lang="en-US" sz="1000" smtClean="0"/>
          </a:p>
          <a:p>
            <a:pPr lvl="1" eaLnBrk="1" hangingPunct="1"/>
            <a:endParaRPr lang="en-US" sz="900" smtClean="0"/>
          </a:p>
          <a:p>
            <a:pPr eaLnBrk="1" hangingPunct="1"/>
            <a:r>
              <a:rPr lang="en-US" b="1" smtClean="0"/>
              <a:t>AeroCom-II </a:t>
            </a:r>
            <a:r>
              <a:rPr lang="en-US" sz="2800" b="1" i="1" smtClean="0"/>
              <a:t>ACCMIP</a:t>
            </a:r>
            <a:r>
              <a:rPr lang="en-US" b="1" smtClean="0"/>
              <a:t>    vs   AeroCom-II </a:t>
            </a:r>
            <a:r>
              <a:rPr lang="en-US" sz="2800" b="1" i="1" smtClean="0"/>
              <a:t>HCA0 v1</a:t>
            </a:r>
          </a:p>
          <a:p>
            <a:pPr lvl="4" eaLnBrk="1" hangingPunct="1">
              <a:buFont typeface="Arial" charset="0"/>
              <a:buNone/>
            </a:pPr>
            <a:r>
              <a:rPr lang="en-US" sz="1800" b="1" i="1" smtClean="0"/>
              <a:t>											old </a:t>
            </a:r>
            <a:r>
              <a:rPr lang="en-US" b="1" i="1" smtClean="0"/>
              <a:t>SO</a:t>
            </a:r>
            <a:r>
              <a:rPr lang="en-US" b="1" i="1" baseline="-25000" smtClean="0"/>
              <a:t>2</a:t>
            </a:r>
            <a:r>
              <a:rPr lang="en-US" sz="1800" b="1" i="1" smtClean="0"/>
              <a:t> data</a:t>
            </a:r>
          </a:p>
          <a:p>
            <a:pPr lvl="1" eaLnBrk="1" hangingPunct="1"/>
            <a:endParaRPr lang="en-US" sz="2000" b="1" smtClean="0"/>
          </a:p>
          <a:p>
            <a:pPr lvl="1"/>
            <a:r>
              <a:rPr lang="en-US" b="1" smtClean="0"/>
              <a:t> AeroCom</a:t>
            </a:r>
            <a:r>
              <a:rPr lang="en-US" sz="2400" b="1" i="1" smtClean="0"/>
              <a:t> ACCMIP</a:t>
            </a:r>
            <a:r>
              <a:rPr lang="en-US" b="1" smtClean="0"/>
              <a:t> has lower anthro. SO2 emissions</a:t>
            </a:r>
          </a:p>
          <a:p>
            <a:pPr lvl="2"/>
            <a:r>
              <a:rPr lang="en-US" smtClean="0"/>
              <a:t>Europe after 1990 (~ half less)   &amp;   Asia (~ 30% less)</a:t>
            </a:r>
            <a:r>
              <a:rPr lang="en-US" b="1" smtClean="0"/>
              <a:t> </a:t>
            </a:r>
          </a:p>
          <a:p>
            <a:pPr lvl="1"/>
            <a:r>
              <a:rPr lang="en-US" b="1" smtClean="0"/>
              <a:t>AeroCom </a:t>
            </a:r>
            <a:r>
              <a:rPr lang="en-US" sz="2400" b="1" i="1" smtClean="0"/>
              <a:t>ACCMIP</a:t>
            </a:r>
            <a:r>
              <a:rPr lang="en-US" b="1" smtClean="0"/>
              <a:t> has higher anthro. OC emissions</a:t>
            </a:r>
          </a:p>
          <a:p>
            <a:pPr lvl="2"/>
            <a:r>
              <a:rPr lang="en-US" smtClean="0"/>
              <a:t>Europe after 1990 (~ double)  &amp;    Asia (~ 50% more)</a:t>
            </a:r>
            <a:br>
              <a:rPr lang="en-US" smtClean="0"/>
            </a:br>
            <a:r>
              <a:rPr lang="en-US" b="1" smtClean="0"/>
              <a:t>              </a:t>
            </a:r>
            <a:endParaRPr lang="en-US" sz="1600" smtClean="0"/>
          </a:p>
          <a:p>
            <a:pPr lvl="1" eaLnBrk="1" hangingPunct="1"/>
            <a:r>
              <a:rPr lang="en-US" smtClean="0"/>
              <a:t>anthrop.</a:t>
            </a:r>
            <a:r>
              <a:rPr lang="en-US" b="1" smtClean="0"/>
              <a:t> BC </a:t>
            </a:r>
            <a:r>
              <a:rPr lang="en-US" smtClean="0"/>
              <a:t>emissions are comparable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ancillary data</a:t>
            </a:r>
            <a:r>
              <a:rPr lang="en-US" smtClean="0"/>
              <a:t> </a:t>
            </a:r>
            <a:r>
              <a:rPr lang="en-US" b="1" smtClean="0"/>
              <a:t>… </a:t>
            </a:r>
            <a:r>
              <a:rPr lang="en-US" sz="2800" b="1" smtClean="0"/>
              <a:t>of AeroCom-II ACCMIP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 t="6215" b="35732"/>
          <a:stretch>
            <a:fillRect/>
          </a:stretch>
        </p:blipFill>
        <p:spPr bwMode="auto">
          <a:xfrm>
            <a:off x="2590800" y="3322638"/>
            <a:ext cx="65532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i="1" smtClean="0"/>
              <a:t>grid area</a:t>
            </a:r>
          </a:p>
          <a:p>
            <a:pPr lvl="1" eaLnBrk="1" hangingPunct="1"/>
            <a:r>
              <a:rPr lang="en-GB" smtClean="0"/>
              <a:t>the grid area for each 0.5deg horizontal grid cell </a:t>
            </a:r>
          </a:p>
          <a:p>
            <a:pPr lvl="2" eaLnBrk="1" hangingPunct="1">
              <a:buFont typeface="Arial" charset="0"/>
              <a:buNone/>
            </a:pPr>
            <a:r>
              <a:rPr lang="en-GB" smtClean="0"/>
              <a:t>(in m</a:t>
            </a:r>
            <a:r>
              <a:rPr lang="en-GB" baseline="30000" smtClean="0"/>
              <a:t>2</a:t>
            </a:r>
            <a:r>
              <a:rPr lang="en-GB" smtClean="0"/>
              <a:t> assuming an earth radius of 6371000 meters)</a:t>
            </a:r>
            <a:endParaRPr lang="en-GB" b="1" i="1" smtClean="0"/>
          </a:p>
          <a:p>
            <a:pPr eaLnBrk="1" hangingPunct="1"/>
            <a:r>
              <a:rPr lang="en-GB" b="1" i="1" smtClean="0"/>
              <a:t>region mask</a:t>
            </a:r>
          </a:p>
          <a:p>
            <a:pPr lvl="1" eaLnBrk="1" hangingPunct="1"/>
            <a:r>
              <a:rPr lang="en-GB" smtClean="0"/>
              <a:t>based on </a:t>
            </a:r>
          </a:p>
          <a:p>
            <a:pPr lvl="1" eaLnBrk="1" hangingPunct="1">
              <a:buFont typeface="Arial" charset="0"/>
              <a:buNone/>
            </a:pPr>
            <a:r>
              <a:rPr lang="en-GB" smtClean="0"/>
              <a:t>IMAGE 24</a:t>
            </a:r>
            <a:r>
              <a:rPr lang="en-US" sz="320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261938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must know  … </a:t>
            </a:r>
            <a:r>
              <a:rPr lang="it-IT" sz="3200" b="1" smtClean="0">
                <a:latin typeface="Arial" charset="0"/>
                <a:ea typeface="Batang"/>
                <a:cs typeface="Arial" charset="0"/>
              </a:rPr>
              <a:t>AeroCom </a:t>
            </a:r>
            <a:r>
              <a:rPr lang="it-IT" sz="3200" b="1" smtClean="0">
                <a:ea typeface="Batang"/>
                <a:cs typeface="Arial" charset="0"/>
              </a:rPr>
              <a:t>–</a:t>
            </a:r>
            <a:r>
              <a:rPr lang="it-IT" sz="3200" b="1" smtClean="0">
                <a:latin typeface="Arial" charset="0"/>
                <a:ea typeface="Batang"/>
                <a:cs typeface="Arial" charset="0"/>
              </a:rPr>
              <a:t>II HCA0 v1/v2</a:t>
            </a:r>
            <a:endParaRPr lang="en-US" sz="3200" b="1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mtClean="0"/>
              <a:t>							</a:t>
            </a:r>
            <a:r>
              <a:rPr lang="en-US" smtClean="0">
                <a:solidFill>
                  <a:schemeClr val="hlink"/>
                </a:solidFill>
              </a:rPr>
              <a:t>yearly emission   (1980 to 2006)</a:t>
            </a: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folHlink"/>
                </a:solidFill>
              </a:rPr>
              <a:t>sub-micron aerosol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fossil fuel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smtClean="0"/>
              <a:t>BC </a:t>
            </a:r>
            <a:r>
              <a:rPr lang="en-US" smtClean="0"/>
              <a:t>(spew,</a:t>
            </a:r>
            <a:r>
              <a:rPr lang="en-US" sz="2000" smtClean="0"/>
              <a:t>1996</a:t>
            </a:r>
            <a:r>
              <a:rPr lang="en-US" smtClean="0"/>
              <a:t>)</a:t>
            </a:r>
            <a:r>
              <a:rPr lang="en-US" b="1" smtClean="0"/>
              <a:t>, OC</a:t>
            </a:r>
            <a:r>
              <a:rPr lang="en-US" smtClean="0"/>
              <a:t> (spew,</a:t>
            </a:r>
            <a:r>
              <a:rPr lang="en-US" sz="2000" smtClean="0"/>
              <a:t>1996</a:t>
            </a:r>
            <a:r>
              <a:rPr lang="en-US" smtClean="0"/>
              <a:t>)</a:t>
            </a:r>
            <a:r>
              <a:rPr lang="en-US" b="1" smtClean="0"/>
              <a:t>, SO</a:t>
            </a:r>
            <a:r>
              <a:rPr lang="en-US" b="1" baseline="-25000" smtClean="0"/>
              <a:t>2 </a:t>
            </a:r>
            <a:r>
              <a:rPr lang="en-US" smtClean="0"/>
              <a:t>(edgar,</a:t>
            </a:r>
            <a:r>
              <a:rPr lang="en-US" sz="2000" smtClean="0"/>
              <a:t>2000</a:t>
            </a:r>
            <a:r>
              <a:rPr lang="en-US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time-evolution by D.Streets</a:t>
            </a:r>
            <a:endParaRPr lang="en-US" baseline="-25000" smtClean="0"/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wild-land fires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smtClean="0"/>
              <a:t>BC, OC,</a:t>
            </a:r>
            <a:r>
              <a:rPr lang="en-US" smtClean="0"/>
              <a:t> </a:t>
            </a:r>
            <a:r>
              <a:rPr lang="en-US" b="1" smtClean="0"/>
              <a:t>SO</a:t>
            </a:r>
            <a:r>
              <a:rPr lang="en-US" b="1" baseline="-25000" smtClean="0"/>
              <a:t>2 </a:t>
            </a:r>
            <a:r>
              <a:rPr lang="en-US" smtClean="0"/>
              <a:t>(GFED-2, before 1997 AVHRR-scaling)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aircraft</a:t>
            </a:r>
            <a:r>
              <a:rPr lang="en-US" smtClean="0"/>
              <a:t>  	… by Boeing (61 altitudes)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ship</a:t>
            </a:r>
            <a:r>
              <a:rPr lang="en-US" smtClean="0"/>
              <a:t>			… by Eyring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folHlink"/>
                </a:solidFill>
              </a:rPr>
              <a:t>volcanic aerosol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explosive</a:t>
            </a:r>
            <a:r>
              <a:rPr lang="en-US" smtClean="0"/>
              <a:t> 		… viaTOMS satellite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continuous</a:t>
            </a:r>
            <a:r>
              <a:rPr lang="en-US" smtClean="0"/>
              <a:t> 	… from GEIA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HCA0 v1   vs    HDA0 v2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411663" y="4752975"/>
            <a:ext cx="4251325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new v2 has diff. SO</a:t>
            </a:r>
            <a:r>
              <a:rPr lang="en-US" b="1" baseline="-25000" smtClean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baseline="-25000" smtClean="0"/>
              <a:t>			</a:t>
            </a:r>
            <a:r>
              <a:rPr lang="en-US" sz="2400" i="1" smtClean="0"/>
              <a:t>edgar 2000 </a:t>
            </a:r>
            <a:r>
              <a:rPr lang="en-US" sz="2400" i="1" smtClean="0">
                <a:sym typeface="Wingdings" pitchFamily="2" charset="2"/>
              </a:rPr>
              <a:t> edgar 4.1</a:t>
            </a:r>
            <a:endParaRPr lang="en-US" sz="2400" i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mtClean="0"/>
              <a:t>	- </a:t>
            </a:r>
            <a:r>
              <a:rPr lang="en-US" sz="2800" smtClean="0"/>
              <a:t>less SO</a:t>
            </a:r>
            <a:r>
              <a:rPr lang="en-US" sz="2800" baseline="-25000" smtClean="0"/>
              <a:t>2</a:t>
            </a:r>
            <a:r>
              <a:rPr lang="en-US" sz="2800" smtClean="0"/>
              <a:t> over Europe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smtClean="0"/>
              <a:t>	- more SO</a:t>
            </a:r>
            <a:r>
              <a:rPr lang="en-US" sz="2800" baseline="-25000" smtClean="0"/>
              <a:t>2</a:t>
            </a:r>
            <a:r>
              <a:rPr lang="en-US" sz="2800" smtClean="0"/>
              <a:t> over N.Africa</a:t>
            </a:r>
          </a:p>
        </p:txBody>
      </p:sp>
      <p:pic>
        <p:nvPicPr>
          <p:cNvPr id="19459" name="Picture 3" descr="g4p0e006tld_emission_1980-2007.pdf"/>
          <p:cNvPicPr>
            <a:picLocks/>
          </p:cNvPicPr>
          <p:nvPr/>
        </p:nvPicPr>
        <p:blipFill>
          <a:blip r:embed="rId2"/>
          <a:srcRect r="50587" b="66608"/>
          <a:stretch>
            <a:fillRect/>
          </a:stretch>
        </p:blipFill>
        <p:spPr bwMode="auto">
          <a:xfrm>
            <a:off x="298450" y="1646238"/>
            <a:ext cx="41132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g4p0e006tldx_emission_1980-2007.png"/>
          <p:cNvPicPr>
            <a:picLocks/>
          </p:cNvPicPr>
          <p:nvPr/>
        </p:nvPicPr>
        <p:blipFill>
          <a:blip r:embed="rId3"/>
          <a:srcRect r="50220" b="66293"/>
          <a:stretch>
            <a:fillRect/>
          </a:stretch>
        </p:blipFill>
        <p:spPr bwMode="auto">
          <a:xfrm>
            <a:off x="4573588" y="1560513"/>
            <a:ext cx="41132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4570413"/>
            <a:ext cx="3038475" cy="2103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anthrop. SO</a:t>
            </a:r>
            <a:r>
              <a:rPr lang="en-US" b="1" baseline="-25000" smtClean="0"/>
              <a:t>2</a:t>
            </a:r>
            <a:r>
              <a:rPr lang="en-US" b="1" smtClean="0"/>
              <a:t> emissions over EU </a:t>
            </a:r>
          </a:p>
        </p:txBody>
      </p:sp>
      <p:pic>
        <p:nvPicPr>
          <p:cNvPr id="20482" name="Picture 4" descr="Europe_so2.gif"/>
          <p:cNvPicPr>
            <a:picLocks noChangeAspect="1"/>
          </p:cNvPicPr>
          <p:nvPr/>
        </p:nvPicPr>
        <p:blipFill>
          <a:blip r:embed="rId2"/>
          <a:srcRect t="9430"/>
          <a:stretch>
            <a:fillRect/>
          </a:stretch>
        </p:blipFill>
        <p:spPr bwMode="auto">
          <a:xfrm>
            <a:off x="258763" y="1506538"/>
            <a:ext cx="862647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7451725" y="3605213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/>
              <a:t>ver.1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515225" y="5387975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ver.2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latin typeface="Arial" charset="0"/>
                <a:ea typeface="Batang"/>
                <a:cs typeface="Arial" charset="0"/>
              </a:rPr>
              <a:t>AeroCom </a:t>
            </a:r>
            <a:r>
              <a:rPr lang="it-IT" b="1" smtClean="0">
                <a:ea typeface="Batang"/>
                <a:cs typeface="Arial" charset="0"/>
              </a:rPr>
              <a:t>– </a:t>
            </a:r>
            <a:r>
              <a:rPr lang="it-IT" b="1" smtClean="0">
                <a:latin typeface="Arial" charset="0"/>
                <a:ea typeface="Batang"/>
                <a:cs typeface="Arial" charset="0"/>
              </a:rPr>
              <a:t>II HCA0 v2</a:t>
            </a:r>
            <a:endParaRPr lang="en-US" b="1" smtClean="0">
              <a:latin typeface="Arial" charset="0"/>
              <a:ea typeface="Batang"/>
              <a:cs typeface="Arial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5" descr="g4p0e006tldx_emission_1980-20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417638"/>
            <a:ext cx="914717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comparisons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hlink"/>
                </a:solidFill>
              </a:rPr>
              <a:t>ACCMIP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</a:rPr>
              <a:t>		“IPCC</a:t>
            </a:r>
            <a:r>
              <a:rPr lang="en-US" smtClean="0">
                <a:solidFill>
                  <a:schemeClr val="hlink"/>
                </a:solidFill>
              </a:rPr>
              <a:t>: ACCMIP-hist. / rcp 8.5”</a:t>
            </a:r>
          </a:p>
          <a:p>
            <a:endParaRPr lang="en-US" sz="1600" b="1" smtClean="0">
              <a:solidFill>
                <a:srgbClr val="0000FF"/>
              </a:solidFill>
            </a:endParaRPr>
          </a:p>
          <a:p>
            <a:r>
              <a:rPr lang="en-US" sz="3600" b="1" smtClean="0">
                <a:solidFill>
                  <a:srgbClr val="FF0000"/>
                </a:solidFill>
              </a:rPr>
              <a:t>AeroCom-II  ACCMIP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		“MACCity</a:t>
            </a:r>
            <a:r>
              <a:rPr lang="en-US" smtClean="0">
                <a:solidFill>
                  <a:srgbClr val="FF0000"/>
                </a:solidFill>
              </a:rPr>
              <a:t>: ACCMIP MACCity”</a:t>
            </a:r>
          </a:p>
          <a:p>
            <a:endParaRPr lang="en-US" sz="1600" smtClean="0">
              <a:solidFill>
                <a:srgbClr val="0000FF"/>
              </a:solidFill>
            </a:endParaRPr>
          </a:p>
          <a:p>
            <a:r>
              <a:rPr lang="en-US" sz="3600" b="1" smtClean="0"/>
              <a:t>AeroCom-II HCA0 v1/v2</a:t>
            </a:r>
          </a:p>
          <a:p>
            <a:pPr>
              <a:buFont typeface="Arial" charset="0"/>
              <a:buNone/>
            </a:pPr>
            <a:r>
              <a:rPr lang="en-US" b="1" smtClean="0"/>
              <a:t>		“AeroComHC</a:t>
            </a:r>
            <a:r>
              <a:rPr lang="en-US" smtClean="0"/>
              <a:t>: AeroCom-HC”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675</Words>
  <Application>Microsoft Macintosh PowerPoint</Application>
  <PresentationFormat>On-screen Show (4:3)</PresentationFormat>
  <Paragraphs>273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Batang</vt:lpstr>
      <vt:lpstr>Times New Roman</vt:lpstr>
      <vt:lpstr>Wingdings</vt:lpstr>
      <vt:lpstr>Office Theme</vt:lpstr>
      <vt:lpstr>comparison of anthropogenic emissions among AeroCom-II inventories</vt:lpstr>
      <vt:lpstr>AeroCom emissions</vt:lpstr>
      <vt:lpstr>must know  … about AeroCom-II ACCMIP</vt:lpstr>
      <vt:lpstr>ancillary data … of AeroCom-II ACCMIP</vt:lpstr>
      <vt:lpstr>must know  … AeroCom –II HCA0 v1/v2</vt:lpstr>
      <vt:lpstr>HCA0 v1   vs    HDA0 v2</vt:lpstr>
      <vt:lpstr>anthrop. SO2 emissions over EU </vt:lpstr>
      <vt:lpstr>AeroCom – II HCA0 v2</vt:lpstr>
      <vt:lpstr>comparisons</vt:lpstr>
      <vt:lpstr>anthropogenic emission - SO2</vt:lpstr>
      <vt:lpstr>anthropogenic emission - BC</vt:lpstr>
      <vt:lpstr>anthropogenic emission - OC</vt:lpstr>
      <vt:lpstr> anthrop.  SO2, BC and OC  … by sector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conclusions (1)</vt:lpstr>
      <vt:lpstr>conclusions   (2)</vt:lpstr>
    </vt:vector>
  </TitlesOfParts>
  <Company>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Xiaohua</dc:creator>
  <cp:lastModifiedBy>m218044</cp:lastModifiedBy>
  <cp:revision>34</cp:revision>
  <dcterms:created xsi:type="dcterms:W3CDTF">2011-09-26T15:30:42Z</dcterms:created>
  <dcterms:modified xsi:type="dcterms:W3CDTF">2011-10-20T11:37:38Z</dcterms:modified>
</cp:coreProperties>
</file>